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70" r:id="rId3"/>
    <p:sldId id="271" r:id="rId4"/>
    <p:sldId id="273" r:id="rId5"/>
    <p:sldId id="263" r:id="rId6"/>
    <p:sldId id="259" r:id="rId7"/>
    <p:sldId id="274" r:id="rId8"/>
    <p:sldId id="257" r:id="rId9"/>
    <p:sldId id="268" r:id="rId10"/>
    <p:sldId id="261" r:id="rId11"/>
    <p:sldId id="269" r:id="rId12"/>
    <p:sldId id="277" r:id="rId13"/>
    <p:sldId id="275" r:id="rId14"/>
    <p:sldId id="258" r:id="rId15"/>
  </p:sldIdLst>
  <p:sldSz cx="9144000" cy="6858000" type="screen4x3"/>
  <p:notesSz cx="6858000" cy="9144000"/>
  <p:defaultTextStyle>
    <a:defPPr>
      <a:defRPr lang="ru-RU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85" autoAdjust="0"/>
    <p:restoredTop sz="94660"/>
  </p:normalViewPr>
  <p:slideViewPr>
    <p:cSldViewPr snapToGrid="0" showGuides="1">
      <p:cViewPr>
        <p:scale>
          <a:sx n="80" d="100"/>
          <a:sy n="80" d="100"/>
        </p:scale>
        <p:origin x="-1026" y="-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28650" y="1435100"/>
            <a:ext cx="7772400" cy="965199"/>
          </a:xfrm>
          <a:solidFill>
            <a:schemeClr val="accent4">
              <a:lumMod val="60000"/>
              <a:lumOff val="4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none"/>
        </p:style>
        <p:txBody>
          <a:bodyPr anchor="b"/>
          <a:lstStyle>
            <a:lvl1pPr algn="ctr">
              <a:defRPr sz="6000"/>
            </a:lvl1pPr>
          </a:lstStyle>
          <a:p>
            <a:r>
              <a:rPr lang="ru-RU" dirty="0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65200" y="2725738"/>
            <a:ext cx="6858000" cy="474662"/>
          </a:xfrm>
          <a:solidFill>
            <a:schemeClr val="lt1">
              <a:alpha val="74000"/>
            </a:schemeClr>
          </a:solidFill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5E86549-E974-40FA-9CA6-8066BA47B9BD}" type="datetimeFigureOut">
              <a:rPr lang="ru-RU"/>
              <a:t>18.04.2024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AD471AE-1703-4923-9AC8-C5DD426BB1FD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DEA909F-2289-4D64-A589-184EC2D8FC78}" type="datetimeFigureOut">
              <a:rPr lang="ru-RU"/>
              <a:t>18.04.2024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D2495A5-8F4D-47A9-BD26-2958D9BB140F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57C0E1E-0526-4B62-A49C-1034CE1392EF}" type="datetimeFigureOut">
              <a:rPr lang="ru-RU"/>
              <a:t>18.04.2024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1B50095-AFCC-43F3-92F5-010A4819A126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chemeClr val="accent4">
              <a:lumMod val="60000"/>
              <a:lumOff val="40000"/>
            </a:schemeClr>
          </a:solidFill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none"/>
        </p:style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solidFill>
            <a:schemeClr val="lt1">
              <a:alpha val="81000"/>
            </a:schemeClr>
          </a:solidFill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25D7064-131E-4644-AE50-B80ACD3EFEE0}" type="datetimeFigureOut">
              <a:rPr lang="ru-RU"/>
              <a:t>18.04.2024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905B670-5D21-48EE-B461-1FCFFF275888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DE8C9BD-A519-4166-A632-003523A604ED}" type="datetimeFigureOut">
              <a:rPr lang="ru-RU"/>
              <a:t>18.04.2024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F2E9EAD-D473-4233-B805-908E798E8317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C1F6142-329C-4E47-918A-294FCCD35BBC}" type="datetimeFigureOut">
              <a:rPr lang="ru-RU"/>
              <a:t>18.04.2024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B0AF412-3CB7-4E9C-8CFB-536EFDF9FEA3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F23C422-3E6D-4940-A07A-3B27A47F85E2}" type="datetimeFigureOut">
              <a:rPr lang="ru-RU"/>
              <a:t>18.04.2024</a:t>
            </a:fld>
            <a:endParaRPr lang="ru-RU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67024AB-CAB0-4D4A-BD21-04C7CEFD523A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B5A38CB-F83C-4495-AF82-2E1EC859CA87}" type="datetimeFigureOut">
              <a:rPr lang="ru-RU"/>
              <a:t>18.04.2024</a:t>
            </a:fld>
            <a:endParaRPr lang="ru-RU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F90ACAE-0B4B-42E3-8606-862045DB5661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7CC508D-8163-42B1-9B6E-13B71B90E190}" type="datetimeFigureOut">
              <a:rPr lang="ru-RU"/>
              <a:t>18.04.2024</a:t>
            </a:fld>
            <a:endParaRPr lang="ru-RU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2BAA3E8-2591-4FD1-8822-E699A233428C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35983DF-2FB5-419D-B24B-4381A81DA80F}" type="datetimeFigureOut">
              <a:rPr lang="ru-RU"/>
              <a:t>18.04.2024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1742C29-C676-4215-90BB-BB220EE0EB40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3029DE2-BB7B-400C-8A80-74ED70BA5A0B}" type="datetimeFigureOut">
              <a:rPr lang="ru-RU"/>
              <a:t>18.04.2024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78F9330-4CC5-4CF7-A86F-71992C2DC7A3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628650" y="365125"/>
            <a:ext cx="7886700" cy="1325563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vert="horz" wrap="square" lIns="91440" tIns="45720" rIns="91440" bIns="45720" numCol="1" anchor="ctr" anchorCtr="0" compatLnSpc="1"/>
          <a:lstStyle/>
          <a:p>
            <a:pPr lvl="0"/>
            <a:r>
              <a:rPr lang="ru-RU" smtClean="0"/>
              <a:t>Образец заголовка</a:t>
            </a:r>
            <a:endParaRPr lang="en-US" smtClean="0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28650" y="1825625"/>
            <a:ext cx="7886700" cy="4351338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vert="horz" wrap="square" lIns="91440" tIns="45720" rIns="91440" bIns="45720" numCol="1" anchor="t" anchorCtr="0" compatLnSpc="1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CFBE2A0C-AD32-4938-9C46-9DD0950E9161}" type="datetimeFigureOut">
              <a:rPr lang="ru-RU"/>
              <a:t>18.04.2024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/>
          <a:lstStyle>
            <a:lvl1pPr algn="r" eaLnBrk="1" hangingPunct="1">
              <a:defRPr sz="1200">
                <a:solidFill>
                  <a:srgbClr val="898989"/>
                </a:solidFill>
              </a:defRPr>
            </a:lvl1pPr>
          </a:lstStyle>
          <a:p>
            <a:fld id="{08FBD3E8-D25B-4D96-ACFF-7E5FC0B8AAC4}" type="slidenum">
              <a:rPr lang="ru-RU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rtl="0" fontAlgn="base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2pPr>
      <a:lvl3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3pPr>
      <a:lvl4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4pPr>
      <a:lvl5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9pPr>
    </p:titleStyle>
    <p:bodyStyle>
      <a:lvl1pPr marL="228600" indent="-228600" algn="l" rtl="0" fontAlgn="base">
        <a:lnSpc>
          <a:spcPct val="90000"/>
        </a:lnSpc>
        <a:spcBef>
          <a:spcPts val="1000"/>
        </a:spcBef>
        <a:spcAft>
          <a:spcPct val="0"/>
        </a:spcAft>
        <a:buFont typeface="Arial" panose="020B0500000000000000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anose="020B0500000000000000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anose="020B0500000000000000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anose="020B0500000000000000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anose="020B0500000000000000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500000000000000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500000000000000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500000000000000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500000000000000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-109220" y="1731010"/>
            <a:ext cx="6464935" cy="2240915"/>
          </a:xfrm>
          <a:noFill/>
          <a:ln>
            <a:noFill/>
          </a:ln>
        </p:spPr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sz="6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Проект: </a:t>
            </a:r>
            <a:br>
              <a:rPr lang="ru-RU" sz="6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73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«Наш весенний огородик»</a:t>
            </a:r>
            <a:endParaRPr lang="ru-RU" sz="73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51" name="Подзаголовок 2"/>
          <p:cNvSpPr>
            <a:spLocks noGrp="1"/>
          </p:cNvSpPr>
          <p:nvPr>
            <p:ph type="subTitle" idx="1"/>
          </p:nvPr>
        </p:nvSpPr>
        <p:spPr>
          <a:xfrm>
            <a:off x="0" y="262890"/>
            <a:ext cx="5733415" cy="47434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chemeClr val="bg1">
                    <a:alpha val="74117"/>
                  </a:schemeClr>
                </a:solidFill>
              </a14:hiddenFill>
            </a:ext>
          </a:extLst>
        </p:spPr>
        <p:txBody>
          <a:bodyPr/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МДОУ детский сад №5 р.п. Земетчино</a:t>
            </a:r>
          </a:p>
        </p:txBody>
      </p:sp>
      <p:sp>
        <p:nvSpPr>
          <p:cNvPr id="4" name="Подзаголовок 2"/>
          <p:cNvSpPr txBox="1"/>
          <p:nvPr/>
        </p:nvSpPr>
        <p:spPr bwMode="auto">
          <a:xfrm>
            <a:off x="177800" y="4104640"/>
            <a:ext cx="5377815" cy="2171700"/>
          </a:xfrm>
          <a:prstGeom prst="rect">
            <a:avLst/>
          </a:prstGeom>
          <a:noFill/>
          <a:ln w="9525">
            <a:noFill/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chemeClr val="bg1">
                    <a:alpha val="74117"/>
                  </a:schemeClr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pPr marL="0" marR="0" lvl="0" indent="0" defTabSz="914400" rtl="0" eaLnBrk="1" fontAlgn="base" latinLnBrk="0" hangingPunct="1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Font typeface="Arial" panose="020B0500000000000000" pitchFamily="34" charset="0"/>
              <a:buNone/>
              <a:defRPr/>
            </a:pPr>
            <a:r>
              <a:rPr kumimoji="0" lang="ru-RU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Авторы:  воспитатели  </a:t>
            </a:r>
          </a:p>
          <a:p>
            <a:pPr marL="0" marR="0" lvl="0" indent="0" defTabSz="914400" rtl="0" eaLnBrk="1" fontAlgn="base" latinLnBrk="0" hangingPunct="1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Font typeface="Arial" panose="020B0500000000000000" pitchFamily="34" charset="0"/>
              <a:buNone/>
              <a:defRPr/>
            </a:pPr>
            <a:r>
              <a:rPr kumimoji="0" lang="ru-RU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Чернова</a:t>
            </a:r>
            <a:r>
              <a:rPr kumimoji="0" lang="ru-RU" sz="24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Рима Равильевна</a:t>
            </a:r>
            <a:endParaRPr kumimoji="0" lang="ru-RU" sz="2400" b="0" i="0" u="none" strike="noStrike" kern="1200" cap="none" spc="0" normalizeH="0" noProof="0" dirty="0" smtClean="0">
              <a:ln>
                <a:noFill/>
              </a:ln>
              <a:solidFill>
                <a:schemeClr val="tx1"/>
              </a:solidFill>
              <a:effectLst/>
              <a:highlight>
                <a:srgbClr val="FFFF00"/>
              </a:highlight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defTabSz="914400" rtl="0" eaLnBrk="1" fontAlgn="base" latinLnBrk="0" hangingPunct="1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Font typeface="Arial" panose="020B0500000000000000" pitchFamily="34" charset="0"/>
              <a:buNone/>
              <a:defRPr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Окунева Наталья Павловна </a:t>
            </a:r>
          </a:p>
          <a:p>
            <a:pPr marL="0" marR="0" lvl="0" indent="0" defTabSz="914400" rtl="0" eaLnBrk="1" fontAlgn="base" latinLnBrk="0" hangingPunct="1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Font typeface="Arial" panose="020B0500000000000000" pitchFamily="34" charset="0"/>
              <a:buNone/>
              <a:defRPr/>
            </a:pPr>
            <a:endParaRPr kumimoji="0" lang="ru-RU" sz="2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1885" y="1203080"/>
            <a:ext cx="2778083" cy="49388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53015" y="1199408"/>
            <a:ext cx="2769655" cy="49238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Подзаголовок 2"/>
          <p:cNvSpPr txBox="1"/>
          <p:nvPr/>
        </p:nvSpPr>
        <p:spPr bwMode="auto">
          <a:xfrm>
            <a:off x="1807173" y="152202"/>
            <a:ext cx="2905873" cy="667196"/>
          </a:xfrm>
          <a:prstGeom prst="rect">
            <a:avLst/>
          </a:prstGeom>
          <a:solidFill>
            <a:schemeClr val="bg1">
              <a:alpha val="74117"/>
            </a:schemeClr>
          </a:solidFill>
          <a:ln w="9525">
            <a:noFill/>
            <a:miter lim="800000"/>
          </a:ln>
        </p:spPr>
        <p:txBody>
          <a:bodyPr vert="horz" wrap="square" lIns="91440" tIns="45720" rIns="91440" bIns="45720" numCol="1" anchor="t" anchorCtr="0" compatLnSpc="1"/>
          <a:lstStyle/>
          <a:p>
            <a:pPr marL="0" marR="0" lvl="0" indent="0" algn="ctr" defTabSz="914400" rtl="0" eaLnBrk="1" fontAlgn="base" latinLnBrk="0" hangingPunct="1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Font typeface="Arial" panose="020B0500000000000000" pitchFamily="34" charset="0"/>
              <a:buNone/>
              <a:defRPr/>
            </a:pPr>
            <a:r>
              <a:rPr kumimoji="0" lang="ru-RU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«Рисование»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utoShape 2" descr="blob:https://web.whatsapp.com/fcb5ffe0-79f5-4b98-adce-e6db40c5e3c5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ru-RU"/>
          </a:p>
        </p:txBody>
      </p:sp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657" y="807520"/>
            <a:ext cx="3199659" cy="56882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88229" y="819396"/>
            <a:ext cx="3206338" cy="57001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Подзаголовок 2"/>
          <p:cNvSpPr txBox="1"/>
          <p:nvPr/>
        </p:nvSpPr>
        <p:spPr bwMode="auto">
          <a:xfrm>
            <a:off x="2210935" y="106878"/>
            <a:ext cx="2905873" cy="667196"/>
          </a:xfrm>
          <a:prstGeom prst="rect">
            <a:avLst/>
          </a:prstGeom>
          <a:solidFill>
            <a:schemeClr val="bg1">
              <a:alpha val="74117"/>
            </a:schemeClr>
          </a:solidFill>
          <a:ln w="9525">
            <a:noFill/>
            <a:miter lim="800000"/>
          </a:ln>
        </p:spPr>
        <p:txBody>
          <a:bodyPr vert="horz" wrap="square" lIns="91440" tIns="45720" rIns="91440" bIns="45720" numCol="1" anchor="t" anchorCtr="0" compatLnSpc="1"/>
          <a:lstStyle/>
          <a:p>
            <a:pPr marL="0" marR="0" lvl="0" indent="0" algn="ctr" defTabSz="914400" rtl="0" eaLnBrk="1" fontAlgn="base" latinLnBrk="0" hangingPunct="1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Font typeface="Arial" panose="020B0500000000000000" pitchFamily="34" charset="0"/>
              <a:buNone/>
              <a:defRPr/>
            </a:pPr>
            <a:r>
              <a:rPr kumimoji="0" lang="ru-RU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«Лепка»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 txBox="1"/>
          <p:nvPr/>
        </p:nvSpPr>
        <p:spPr bwMode="auto">
          <a:xfrm>
            <a:off x="4483456" y="364802"/>
            <a:ext cx="4443663" cy="5871409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vert="horz" wrap="square" lIns="91440" tIns="45720" rIns="91440" bIns="45720" numCol="1" anchor="t" anchorCtr="0" compatLnSpc="1"/>
          <a:lstStyle/>
          <a:p>
            <a:pPr marL="0" marR="0" lvl="0" indent="0" algn="ctr" defTabSz="914400" rtl="0" eaLnBrk="1" fontAlgn="base" latinLnBrk="0" hangingPunct="1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Font typeface="Arial" panose="020B0500000000000000" pitchFamily="34" charset="0"/>
              <a:buNone/>
              <a:defRPr/>
            </a:pPr>
            <a:endParaRPr lang="ru-RU" sz="24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Font typeface="Arial" panose="020B0500000000000000" pitchFamily="34" charset="0"/>
              <a:buNone/>
              <a:defRPr/>
            </a:pP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***</a:t>
            </a:r>
          </a:p>
          <a:p>
            <a:pPr marL="0" marR="0" lvl="0" indent="0" algn="ctr" defTabSz="914400" rtl="0" eaLnBrk="1" fontAlgn="base" latinLnBrk="0" hangingPunct="1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Font typeface="Arial" panose="020B0500000000000000" pitchFamily="34" charset="0"/>
              <a:buNone/>
              <a:defRPr/>
            </a:pPr>
            <a:endParaRPr lang="ru-RU" sz="24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Font typeface="Arial" panose="020B0500000000000000" pitchFamily="34" charset="0"/>
              <a:buNone/>
              <a:defRPr/>
            </a:pP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Огород наш посадили</a:t>
            </a:r>
          </a:p>
          <a:p>
            <a:pPr marL="0" marR="0" lvl="0" indent="0" algn="ctr" defTabSz="914400" rtl="0" eaLnBrk="1" fontAlgn="base" latinLnBrk="0" hangingPunct="1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Font typeface="Arial" panose="020B0500000000000000" pitchFamily="34" charset="0"/>
              <a:buNone/>
              <a:defRPr/>
            </a:pP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Всех вокруг мы удивили</a:t>
            </a:r>
          </a:p>
          <a:p>
            <a:pPr marL="0" marR="0" lvl="0" indent="0" algn="ctr" defTabSz="914400" rtl="0" eaLnBrk="1" fontAlgn="base" latinLnBrk="0" hangingPunct="1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Font typeface="Arial" panose="020B0500000000000000" pitchFamily="34" charset="0"/>
              <a:buNone/>
              <a:defRPr/>
            </a:pP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Лук,  петрушка и укроп</a:t>
            </a:r>
          </a:p>
          <a:p>
            <a:pPr marL="0" marR="0" lvl="0" indent="0" algn="ctr" defTabSz="914400" rtl="0" eaLnBrk="1" fontAlgn="base" latinLnBrk="0" hangingPunct="1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Font typeface="Arial" panose="020B0500000000000000" pitchFamily="34" charset="0"/>
              <a:buNone/>
              <a:defRPr/>
            </a:pP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Витаминный наш пучок</a:t>
            </a:r>
            <a:r>
              <a:rPr kumimoji="0" lang="ru-RU" sz="2400" b="1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  <a:endParaRPr kumimoji="0" lang="ru-RU" sz="240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50" name="Picture 2" descr="C:\Users\1\Desktop\огород\IMG-20240408-WA003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206" y="296883"/>
            <a:ext cx="4132613" cy="55101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одзаголовок 2"/>
          <p:cNvSpPr txBox="1"/>
          <p:nvPr/>
        </p:nvSpPr>
        <p:spPr bwMode="auto">
          <a:xfrm>
            <a:off x="271663" y="791004"/>
            <a:ext cx="5761001" cy="4897277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vert="horz" wrap="square" lIns="91440" tIns="45720" rIns="91440" bIns="45720" numCol="1" anchor="t" anchorCtr="0" compatLnSpc="1"/>
          <a:lstStyle/>
          <a:p>
            <a:pPr marL="0" marR="0" lvl="0" indent="0" algn="ctr" defTabSz="914400" rtl="0" eaLnBrk="1" fontAlgn="base" latinLnBrk="0" hangingPunct="1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Font typeface="Arial" panose="020B0500000000000000" pitchFamily="34" charset="0"/>
              <a:buNone/>
              <a:defRPr/>
            </a:pPr>
            <a:r>
              <a:rPr kumimoji="0" lang="ru-RU" sz="4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ЭТАП ТРЕТИЙ:</a:t>
            </a:r>
          </a:p>
          <a:p>
            <a:pPr marL="0" marR="0" lvl="0" indent="0" algn="ctr" defTabSz="914400" rtl="0" eaLnBrk="1" fontAlgn="base" latinLnBrk="0" hangingPunct="1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Font typeface="Arial" panose="020B0500000000000000" pitchFamily="34" charset="0"/>
              <a:buNone/>
              <a:defRPr/>
            </a:pPr>
            <a:r>
              <a:rPr lang="ru-RU" sz="4000" b="1" noProof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ЗАКЛЮЧИТЕЛЬНЫЙ</a:t>
            </a:r>
          </a:p>
          <a:p>
            <a:pPr marL="457200" marR="0" lvl="0" indent="-457200" algn="just" defTabSz="914400" rtl="0" eaLnBrk="1" fontAlgn="base" latinLnBrk="0" hangingPunct="1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FontTx/>
              <a:buChar char="-"/>
              <a:defRPr/>
            </a:pPr>
            <a:r>
              <a:rPr lang="ru-RU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</a:t>
            </a:r>
            <a:r>
              <a:rPr lang="ru-RU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роводили </a:t>
            </a:r>
            <a:r>
              <a:rPr lang="ru-RU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анализ и обобщение результатов, полученных в процессе исследовательской </a:t>
            </a:r>
            <a:r>
              <a:rPr lang="ru-RU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деятельности</a:t>
            </a:r>
            <a:r>
              <a:rPr lang="ru-RU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457200" marR="0" lvl="0" indent="-457200" algn="just" defTabSz="914400" rtl="0" eaLnBrk="1" fontAlgn="base" latinLnBrk="0" hangingPunct="1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FontTx/>
              <a:buChar char="-"/>
              <a:defRPr/>
            </a:pPr>
            <a:r>
              <a:rPr lang="ru-RU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итоговая беседа;</a:t>
            </a:r>
          </a:p>
          <a:p>
            <a:pPr marL="457200" marR="0" lvl="0" indent="-457200" algn="just" defTabSz="914400" rtl="0" eaLnBrk="1" fontAlgn="base" latinLnBrk="0" hangingPunct="1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FontTx/>
              <a:buChar char="-"/>
              <a:defRPr/>
            </a:pPr>
            <a:r>
              <a:rPr lang="ru-RU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подготовка презентации.</a:t>
            </a:r>
            <a:endParaRPr lang="ru-RU" sz="3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Font typeface="Arial" panose="020B0500000000000000" pitchFamily="34" charset="0"/>
              <a:buNone/>
              <a:defRPr/>
            </a:pP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kumimoji="0" lang="ru-RU" sz="360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C:\Users\1\Desktop\огород\IMG-20240408-WA003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9382" y="570016"/>
            <a:ext cx="8613569" cy="48451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одзаголовок 2"/>
          <p:cNvSpPr txBox="1"/>
          <p:nvPr/>
        </p:nvSpPr>
        <p:spPr bwMode="auto">
          <a:xfrm>
            <a:off x="179093" y="327387"/>
            <a:ext cx="6482964" cy="4732424"/>
          </a:xfrm>
          <a:prstGeom prst="rect">
            <a:avLst/>
          </a:prstGeom>
          <a:noFill/>
          <a:ln w="9525">
            <a:noFill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>
                    <a:alpha val="74117"/>
                  </a:schemeClr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pPr marL="0" marR="0" lvl="0" indent="0" defTabSz="914400" rtl="0" eaLnBrk="1" fontAlgn="base" latinLnBrk="0" hangingPunct="1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Font typeface="Arial" panose="020B0500000000000000" pitchFamily="34" charset="0"/>
              <a:buNone/>
              <a:defRPr/>
            </a:pPr>
            <a:r>
              <a:rPr kumimoji="0" lang="ru-RU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Проект</a:t>
            </a:r>
            <a:r>
              <a:rPr kumimoji="0" lang="ru-RU" sz="280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kumimoji="0" lang="ru-RU" sz="280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краткосрочный</a:t>
            </a:r>
          </a:p>
          <a:p>
            <a:pPr marL="0" marR="0" lvl="0" indent="0" defTabSz="914400" rtl="0" eaLnBrk="1" fontAlgn="base" latinLnBrk="0" hangingPunct="1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Font typeface="Arial" panose="020B0500000000000000" pitchFamily="34" charset="0"/>
              <a:buNone/>
              <a:defRPr/>
            </a:pPr>
            <a:r>
              <a:rPr lang="ru-RU" sz="2800" b="1" baseline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Ви</a:t>
            </a: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 проекта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познавательно-исследовательский, творческий</a:t>
            </a:r>
          </a:p>
          <a:p>
            <a:pPr marL="0" marR="0" lvl="0" indent="0" defTabSz="914400" rtl="0" eaLnBrk="1" fontAlgn="base" latinLnBrk="0" hangingPunct="1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Font typeface="Arial" panose="020B0500000000000000" pitchFamily="34" charset="0"/>
              <a:buNone/>
              <a:defRPr/>
            </a:pPr>
            <a:r>
              <a:rPr kumimoji="0" lang="ru-RU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Продолжительность</a:t>
            </a:r>
            <a:r>
              <a:rPr kumimoji="0" lang="ru-RU" sz="280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: 2 месяца</a:t>
            </a:r>
            <a:r>
              <a:rPr kumimoji="0" lang="ru-RU" sz="280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(март, апрель)</a:t>
            </a:r>
            <a:endParaRPr kumimoji="0" lang="ru-RU" sz="2800" i="0" u="none" strike="noStrike" kern="1200" cap="none" spc="0" normalizeH="0" noProof="0" dirty="0" smtClean="0">
              <a:ln>
                <a:noFill/>
              </a:ln>
              <a:solidFill>
                <a:schemeClr val="tx1"/>
              </a:solidFill>
              <a:effectLst/>
              <a:highlight>
                <a:srgbClr val="FFFF00"/>
              </a:highlight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defTabSz="914400" rtl="0" eaLnBrk="1" fontAlgn="base" latinLnBrk="0" hangingPunct="1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Font typeface="Arial" panose="020B0500000000000000" pitchFamily="34" charset="0"/>
              <a:buNone/>
              <a:defRPr/>
            </a:pPr>
            <a:r>
              <a:rPr lang="ru-RU" sz="2800" b="1" baseline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Участники проекта</a:t>
            </a:r>
            <a:r>
              <a:rPr lang="ru-RU" sz="2800" baseline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дети 2-й младшей группы, воспитатели</a:t>
            </a:r>
          </a:p>
          <a:p>
            <a:pPr eaLnBrk="1" hangingPunct="1">
              <a:lnSpc>
                <a:spcPct val="90000"/>
              </a:lnSpc>
              <a:spcBef>
                <a:spcPts val="1000"/>
              </a:spcBef>
              <a:defRPr/>
            </a:pP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Цель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воспитать у детей любовь к природе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kumimoji="0" lang="ru-RU" sz="280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обобщить и расширить знания дошкольников о том, как ухаживать за растениями в комнатных условиях.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одзаголовок 2"/>
          <p:cNvSpPr txBox="1"/>
          <p:nvPr/>
        </p:nvSpPr>
        <p:spPr bwMode="auto">
          <a:xfrm>
            <a:off x="152400" y="393065"/>
            <a:ext cx="6477000" cy="6464935"/>
          </a:xfrm>
          <a:prstGeom prst="rect">
            <a:avLst/>
          </a:prstGeom>
          <a:noFill/>
          <a:ln w="9525">
            <a:noFill/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chemeClr val="bg1">
                    <a:alpha val="74117"/>
                  </a:schemeClr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pPr marL="0" marR="0" lvl="0" indent="0" defTabSz="914400" rtl="0" eaLnBrk="1" fontAlgn="base" latinLnBrk="0" hangingPunct="1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Font typeface="Arial" panose="020B0500000000000000" pitchFamily="34" charset="0"/>
              <a:buNone/>
              <a:defRPr/>
            </a:pPr>
            <a:r>
              <a:rPr lang="ru-RU" sz="23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Задачи:</a:t>
            </a:r>
          </a:p>
          <a:p>
            <a:pPr marL="514350" marR="0" lvl="0" indent="-514350" defTabSz="914400" rtl="0" eaLnBrk="1" fontAlgn="base" latinLnBrk="0" hangingPunct="1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Font typeface="Arial" panose="020B0500000000000000" pitchFamily="34" charset="0"/>
              <a:buAutoNum type="arabicPeriod"/>
              <a:defRPr/>
            </a:pPr>
            <a:r>
              <a:rPr lang="ru-RU" sz="2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Расширить знания детей о культурных растениях.</a:t>
            </a:r>
          </a:p>
          <a:p>
            <a:pPr marL="514350" marR="0" lvl="0" indent="-514350" defTabSz="914400" rtl="0" eaLnBrk="1" fontAlgn="base" latinLnBrk="0" hangingPunct="1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Font typeface="Arial" panose="020B0500000000000000" pitchFamily="34" charset="0"/>
              <a:buAutoNum type="arabicPeriod"/>
              <a:defRPr/>
            </a:pPr>
            <a:r>
              <a:rPr lang="ru-RU" sz="2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Обобщать представление детей о необходимости света, тепла, влаги, почвы для роста растений.</a:t>
            </a:r>
          </a:p>
          <a:p>
            <a:pPr marL="514350" marR="0" lvl="0" indent="-514350" defTabSz="914400" rtl="0" eaLnBrk="1" fontAlgn="base" latinLnBrk="0" hangingPunct="1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Font typeface="Arial" panose="020B0500000000000000" pitchFamily="34" charset="0"/>
              <a:buAutoNum type="arabicPeriod"/>
              <a:defRPr/>
            </a:pPr>
            <a:r>
              <a:rPr lang="ru-RU" sz="2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Развивать наблюдательность – прослеживать изменения в росте растений.</a:t>
            </a:r>
          </a:p>
          <a:p>
            <a:pPr marL="514350" marR="0" lvl="0" indent="-514350" defTabSz="914400" rtl="0" eaLnBrk="1" fontAlgn="base" latinLnBrk="0" hangingPunct="1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Font typeface="Arial" panose="020B0500000000000000" pitchFamily="34" charset="0"/>
              <a:buAutoNum type="arabicPeriod"/>
              <a:defRPr/>
            </a:pPr>
            <a:r>
              <a:rPr lang="ru-RU" sz="2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Воспитывать уважение к труду, бережное отношение к его результатам.</a:t>
            </a:r>
          </a:p>
          <a:p>
            <a:pPr marL="514350" marR="0" lvl="0" indent="-514350" defTabSz="914400" rtl="0" eaLnBrk="1" fontAlgn="base" latinLnBrk="0" hangingPunct="1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Font typeface="Arial" panose="020B0500000000000000" pitchFamily="34" charset="0"/>
              <a:buAutoNum type="arabicPeriod"/>
              <a:defRPr/>
            </a:pPr>
            <a:r>
              <a:rPr lang="ru-RU" sz="2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Развивать познавательные и творческие способности.</a:t>
            </a:r>
          </a:p>
          <a:p>
            <a:pPr marL="0" marR="0" lvl="0" indent="0" defTabSz="914400" rtl="0" eaLnBrk="1" fontAlgn="base" latinLnBrk="0" hangingPunct="1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Font typeface="Arial" panose="020B0500000000000000" pitchFamily="34" charset="0"/>
              <a:buNone/>
              <a:defRPr/>
            </a:pPr>
            <a:endParaRPr lang="ru-RU" sz="23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defTabSz="914400" rtl="0" eaLnBrk="1" fontAlgn="base" latinLnBrk="0" hangingPunct="1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Font typeface="Arial" panose="020B0500000000000000" pitchFamily="34" charset="0"/>
              <a:buNone/>
              <a:defRPr/>
            </a:pPr>
            <a:endParaRPr lang="ru-RU" sz="2300" baseline="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defTabSz="914400" rtl="0" eaLnBrk="1" fontAlgn="base" latinLnBrk="0" hangingPunct="1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Font typeface="Arial" panose="020B0500000000000000" pitchFamily="34" charset="0"/>
              <a:buNone/>
              <a:defRPr/>
            </a:pPr>
            <a:endParaRPr kumimoji="0" lang="ru-RU" sz="230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одзаголовок 2"/>
          <p:cNvSpPr txBox="1"/>
          <p:nvPr/>
        </p:nvSpPr>
        <p:spPr bwMode="auto">
          <a:xfrm>
            <a:off x="0" y="802087"/>
            <a:ext cx="6414770" cy="5405120"/>
          </a:xfrm>
          <a:prstGeom prst="rect">
            <a:avLst/>
          </a:prstGeom>
          <a:noFill/>
          <a:ln w="9525">
            <a:noFill/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chemeClr val="bg1">
                    <a:alpha val="74117"/>
                  </a:schemeClr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pPr marL="0" marR="0" lvl="0" indent="0" algn="ctr" defTabSz="914400" rtl="0" eaLnBrk="1" fontAlgn="base" latinLnBrk="0" hangingPunct="1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Font typeface="Arial" panose="020B0500000000000000" pitchFamily="34" charset="0"/>
              <a:buNone/>
              <a:defRPr/>
            </a:pPr>
            <a:r>
              <a:rPr kumimoji="0" lang="ru-RU" sz="4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ЭТАП ПЕРВЫЙ:</a:t>
            </a:r>
          </a:p>
          <a:p>
            <a:pPr marL="0" marR="0" lvl="0" indent="0" algn="ctr" defTabSz="914400" rtl="0" eaLnBrk="1" fontAlgn="base" latinLnBrk="0" hangingPunct="1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Font typeface="Arial" panose="020B0500000000000000" pitchFamily="34" charset="0"/>
              <a:buNone/>
              <a:defRPr/>
            </a:pPr>
            <a:r>
              <a:rPr lang="ru-RU" sz="4000" b="1" noProof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ПОДГОТОВИТЕЛЬНЫЙ</a:t>
            </a:r>
          </a:p>
          <a:p>
            <a:pPr marL="457200" lvl="0" indent="-457200" eaLnBrk="1" hangingPunct="1">
              <a:lnSpc>
                <a:spcPct val="90000"/>
              </a:lnSpc>
              <a:spcBef>
                <a:spcPts val="1000"/>
              </a:spcBef>
              <a:buFontTx/>
              <a:buChar char="-"/>
              <a:defRPr/>
            </a:pP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определили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цели и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задачи проекта; </a:t>
            </a:r>
          </a:p>
          <a:p>
            <a:pPr marL="457200" lvl="0" indent="-457200" eaLnBrk="1" hangingPunct="1">
              <a:lnSpc>
                <a:spcPct val="90000"/>
              </a:lnSpc>
              <a:spcBef>
                <a:spcPts val="1000"/>
              </a:spcBef>
              <a:buFontTx/>
              <a:buChar char="-"/>
              <a:defRPr/>
            </a:pP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подобрали информационный материал, необходимый инструментарий для реализации проекта;</a:t>
            </a:r>
          </a:p>
          <a:p>
            <a:pPr marL="457200" lvl="0" indent="-457200" eaLnBrk="1" hangingPunct="1">
              <a:lnSpc>
                <a:spcPct val="90000"/>
              </a:lnSpc>
              <a:spcBef>
                <a:spcPts val="1000"/>
              </a:spcBef>
              <a:buFontTx/>
              <a:buChar char="-"/>
              <a:defRPr/>
            </a:pP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составили план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мероприятий по организации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детской деятельности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3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 txBox="1"/>
          <p:nvPr/>
        </p:nvSpPr>
        <p:spPr bwMode="auto">
          <a:xfrm>
            <a:off x="4571698" y="3208235"/>
            <a:ext cx="2611885" cy="1362988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vert="horz" wrap="square" lIns="91440" tIns="45720" rIns="91440" bIns="45720" numCol="1" anchor="t" anchorCtr="0" compatLnSpc="1"/>
          <a:lstStyle/>
          <a:p>
            <a:pPr marL="0" marR="0" lvl="0" indent="0" algn="ctr" defTabSz="914400" rtl="0" eaLnBrk="1" fontAlgn="base" latinLnBrk="0" hangingPunct="1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Font typeface="Arial" panose="020B0500000000000000" pitchFamily="34" charset="0"/>
              <a:buNone/>
              <a:defRPr/>
            </a:pPr>
            <a:r>
              <a:rPr kumimoji="0" lang="ru-RU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«Что посеешь, то и пожнёшь»</a:t>
            </a:r>
          </a:p>
        </p:txBody>
      </p:sp>
      <p:pic>
        <p:nvPicPr>
          <p:cNvPr id="2" name="Изображение 1" descr="IMG-20240412-WA001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1615" y="170180"/>
            <a:ext cx="4362260" cy="581678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1\Desktop\огород\IMG-20240311-WA0005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7139"/>
          <a:stretch>
            <a:fillRect/>
          </a:stretch>
        </p:blipFill>
        <p:spPr bwMode="auto">
          <a:xfrm>
            <a:off x="315624" y="225632"/>
            <a:ext cx="3567607" cy="52553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C:\Users\1\Desktop\огород\IMG-20240412-WA0013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07178" y="225629"/>
            <a:ext cx="3937414" cy="52498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одзаголовок 2"/>
          <p:cNvSpPr txBox="1"/>
          <p:nvPr/>
        </p:nvSpPr>
        <p:spPr bwMode="auto">
          <a:xfrm>
            <a:off x="152911" y="149735"/>
            <a:ext cx="6212264" cy="5405207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vert="horz" wrap="square" lIns="91440" tIns="45720" rIns="91440" bIns="45720" numCol="1" anchor="t" anchorCtr="0" compatLnSpc="1"/>
          <a:lstStyle/>
          <a:p>
            <a:pPr marL="0" marR="0" lvl="0" indent="0" algn="ctr" defTabSz="914400" rtl="0" eaLnBrk="1" fontAlgn="base" latinLnBrk="0" hangingPunct="1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Font typeface="Arial" panose="020B0500000000000000" pitchFamily="34" charset="0"/>
              <a:buNone/>
              <a:defRPr/>
            </a:pPr>
            <a:r>
              <a:rPr kumimoji="0" lang="ru-RU" sz="35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ЭТАП ВТОРОЙ:</a:t>
            </a:r>
          </a:p>
          <a:p>
            <a:pPr marL="0" marR="0" lvl="0" indent="0" algn="ctr" defTabSz="914400" rtl="0" eaLnBrk="1" fontAlgn="base" latinLnBrk="0" hangingPunct="1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Font typeface="Arial" panose="020B0500000000000000" pitchFamily="34" charset="0"/>
              <a:buNone/>
              <a:defRPr/>
            </a:pPr>
            <a:r>
              <a:rPr lang="ru-RU" sz="3500" b="1" noProof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ОСНОВНОЙ</a:t>
            </a:r>
            <a:endParaRPr lang="ru-RU" sz="3500" b="1" noProof="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eaLnBrk="1" hangingPunct="1">
              <a:lnSpc>
                <a:spcPct val="90000"/>
              </a:lnSpc>
              <a:spcBef>
                <a:spcPts val="1000"/>
              </a:spcBef>
              <a:buFontTx/>
              <a:buChar char="-"/>
              <a:defRPr/>
            </a:pPr>
            <a:r>
              <a:rPr lang="ru-RU" sz="2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проводили </a:t>
            </a:r>
            <a: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запланированные мероприятия </a:t>
            </a:r>
            <a:r>
              <a:rPr lang="ru-RU" sz="2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для реализации проекта с активным привлечением детей;</a:t>
            </a:r>
          </a:p>
          <a:p>
            <a:pPr marL="342900" marR="0" lvl="0" indent="-342900" defTabSz="914400" rtl="0" eaLnBrk="1" fontAlgn="base" latinLnBrk="0" hangingPunct="1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FontTx/>
              <a:buChar char="-"/>
              <a:defRPr/>
            </a:pPr>
            <a:r>
              <a:rPr lang="ru-RU" sz="2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наблюдали </a:t>
            </a:r>
            <a:r>
              <a:rPr lang="ru-RU" sz="2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 ростом </a:t>
            </a:r>
            <a:r>
              <a:rPr lang="ru-RU" sz="2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растений, осуществляли полив;</a:t>
            </a:r>
          </a:p>
          <a:p>
            <a:pPr marL="342900" marR="0" lvl="0" indent="-342900" defTabSz="914400" rtl="0" eaLnBrk="1" fontAlgn="base" latinLnBrk="0" hangingPunct="1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FontTx/>
              <a:buChar char="-"/>
              <a:defRPr/>
            </a:pPr>
            <a:r>
              <a:rPr kumimoji="0" lang="ru-RU" sz="250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знакомили детей с </a:t>
            </a:r>
            <a:r>
              <a:rPr kumimoji="0" lang="ru-RU" sz="250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художественной литературой об </a:t>
            </a:r>
            <a:r>
              <a:rPr kumimoji="0" lang="ru-RU" sz="250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овощах,</a:t>
            </a:r>
            <a:r>
              <a:rPr kumimoji="0" lang="ru-RU" sz="250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рассматривали </a:t>
            </a:r>
            <a:r>
              <a:rPr kumimoji="0" lang="ru-RU" sz="250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иллюстрации, </a:t>
            </a:r>
            <a:r>
              <a:rPr kumimoji="0" lang="ru-RU" sz="250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картинки;</a:t>
            </a:r>
          </a:p>
          <a:p>
            <a:pPr marL="342900" marR="0" lvl="0" indent="-342900" defTabSz="914400" rtl="0" eaLnBrk="1" fontAlgn="base" latinLnBrk="0" hangingPunct="1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FontTx/>
              <a:buChar char="-"/>
              <a:defRPr/>
            </a:pPr>
            <a:r>
              <a:rPr lang="ru-RU" sz="2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</a:t>
            </a:r>
            <a:r>
              <a:rPr kumimoji="0" lang="ru-RU" sz="250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водили </a:t>
            </a:r>
            <a:r>
              <a:rPr kumimoji="0" lang="ru-RU" sz="250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занятия, дидактические игры, </a:t>
            </a:r>
            <a:r>
              <a:rPr lang="ru-RU" sz="2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рисовали, лепили на тематику овощи.</a:t>
            </a:r>
            <a:endParaRPr kumimoji="0" lang="ru-RU" sz="250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одзаголовок 2"/>
          <p:cNvSpPr txBox="1"/>
          <p:nvPr/>
        </p:nvSpPr>
        <p:spPr bwMode="auto">
          <a:xfrm>
            <a:off x="6623598" y="1495403"/>
            <a:ext cx="2611885" cy="3135974"/>
          </a:xfrm>
          <a:prstGeom prst="rect">
            <a:avLst/>
          </a:prstGeom>
          <a:solidFill>
            <a:schemeClr val="bg1">
              <a:alpha val="74117"/>
            </a:schemeClr>
          </a:solidFill>
          <a:ln w="9525">
            <a:noFill/>
            <a:miter lim="800000"/>
          </a:ln>
        </p:spPr>
        <p:txBody>
          <a:bodyPr vert="horz" wrap="square" lIns="91440" tIns="45720" rIns="91440" bIns="45720" numCol="1" anchor="t" anchorCtr="0" compatLnSpc="1"/>
          <a:lstStyle/>
          <a:p>
            <a:pPr marL="0" marR="0" lvl="0" indent="0" algn="ctr" defTabSz="914400" rtl="0" eaLnBrk="1" fontAlgn="base" latinLnBrk="0" hangingPunct="1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Font typeface="Arial" panose="020B0500000000000000" pitchFamily="34" charset="0"/>
              <a:buNone/>
              <a:defRPr/>
            </a:pPr>
            <a:r>
              <a:rPr kumimoji="0" lang="ru-RU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«Посадили огород, </a:t>
            </a:r>
          </a:p>
          <a:p>
            <a:pPr marL="0" marR="0" lvl="0" indent="0" algn="ctr" defTabSz="914400" rtl="0" eaLnBrk="1" fontAlgn="base" latinLnBrk="0" hangingPunct="1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Font typeface="Arial" panose="020B0500000000000000" pitchFamily="34" charset="0"/>
              <a:buNone/>
              <a:defRPr/>
            </a:pPr>
            <a:r>
              <a:rPr kumimoji="0" lang="ru-RU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Посмотрите, что растет!</a:t>
            </a:r>
          </a:p>
          <a:p>
            <a:pPr marL="0" marR="0" lvl="0" indent="0" algn="ctr" defTabSz="914400" rtl="0" eaLnBrk="1" fontAlgn="base" latinLnBrk="0" hangingPunct="1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Font typeface="Arial" panose="020B0500000000000000" pitchFamily="34" charset="0"/>
              <a:buNone/>
              <a:defRPr/>
            </a:pP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Будем мы ухаживать, </a:t>
            </a:r>
          </a:p>
          <a:p>
            <a:pPr marL="0" marR="0" lvl="0" indent="0" algn="ctr" defTabSz="914400" rtl="0" eaLnBrk="1" fontAlgn="base" latinLnBrk="0" hangingPunct="1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Font typeface="Arial" panose="020B0500000000000000" pitchFamily="34" charset="0"/>
              <a:buNone/>
              <a:defRPr/>
            </a:pP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Будем поливать,</a:t>
            </a:r>
          </a:p>
          <a:p>
            <a:pPr marL="0" marR="0" lvl="0" indent="0" algn="ctr" defTabSz="914400" rtl="0" eaLnBrk="1" fontAlgn="base" latinLnBrk="0" hangingPunct="1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Font typeface="Arial" panose="020B0500000000000000" pitchFamily="34" charset="0"/>
              <a:buNone/>
              <a:defRPr/>
            </a:pPr>
            <a:r>
              <a:rPr kumimoji="0" lang="ru-RU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Будем</a:t>
            </a:r>
            <a:r>
              <a:rPr kumimoji="0" lang="ru-RU" sz="2000" b="1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за росточками</a:t>
            </a:r>
          </a:p>
          <a:p>
            <a:pPr marL="0" marR="0" lvl="0" indent="0" algn="ctr" defTabSz="914400" rtl="0" eaLnBrk="1" fontAlgn="base" latinLnBrk="0" hangingPunct="1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Font typeface="Arial" panose="020B0500000000000000" pitchFamily="34" charset="0"/>
              <a:buNone/>
              <a:defRPr/>
            </a:pPr>
            <a:r>
              <a:rPr lang="ru-RU" sz="2000" b="1" baseline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Дружно наблюдать!»</a:t>
            </a:r>
            <a:endParaRPr kumimoji="0" lang="ru-RU" sz="20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098" name="Picture 2" descr="C:\Users\1\Desktop\огород\IMG-20240412-WA001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6254" y="623455"/>
            <a:ext cx="6412676" cy="48095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одзаголовок 2"/>
          <p:cNvSpPr txBox="1"/>
          <p:nvPr/>
        </p:nvSpPr>
        <p:spPr bwMode="auto">
          <a:xfrm>
            <a:off x="3077833" y="140325"/>
            <a:ext cx="2905873" cy="936953"/>
          </a:xfrm>
          <a:prstGeom prst="rect">
            <a:avLst/>
          </a:prstGeom>
          <a:solidFill>
            <a:schemeClr val="bg1">
              <a:alpha val="74117"/>
            </a:schemeClr>
          </a:solidFill>
          <a:ln w="9525">
            <a:noFill/>
            <a:miter lim="800000"/>
          </a:ln>
        </p:spPr>
        <p:txBody>
          <a:bodyPr vert="horz" wrap="square" lIns="91440" tIns="45720" rIns="91440" bIns="45720" numCol="1" anchor="t" anchorCtr="0" compatLnSpc="1"/>
          <a:lstStyle/>
          <a:p>
            <a:pPr marL="0" marR="0" lvl="0" indent="0" algn="ctr" defTabSz="914400" rtl="0" eaLnBrk="1" fontAlgn="base" latinLnBrk="0" hangingPunct="1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Font typeface="Arial" panose="020B0500000000000000" pitchFamily="34" charset="0"/>
              <a:buNone/>
              <a:defRPr/>
            </a:pPr>
            <a:r>
              <a:rPr kumimoji="0" lang="ru-RU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«Дидактические игры»</a:t>
            </a:r>
          </a:p>
        </p:txBody>
      </p:sp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8764" y="1447532"/>
            <a:ext cx="8109122" cy="45613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63</TotalTime>
  <Words>279</Words>
  <Application>Microsoft Office PowerPoint</Application>
  <PresentationFormat>Экран (4:3)</PresentationFormat>
  <Paragraphs>51</Paragraphs>
  <Slides>14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Тема Office</vt:lpstr>
      <vt:lpstr>Проект:  «Наш весенний огородик»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Название презентации</dc:title>
  <dc:creator>Инна</dc:creator>
  <cp:lastModifiedBy>1</cp:lastModifiedBy>
  <cp:revision>120</cp:revision>
  <dcterms:created xsi:type="dcterms:W3CDTF">2015-02-19T20:52:00Z</dcterms:created>
  <dcterms:modified xsi:type="dcterms:W3CDTF">2024-04-18T20:04:41Z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22CDAB87630B4B92A832E7716CF502DA_12</vt:lpwstr>
  </property>
  <property fmtid="{D5CDD505-2E9C-101B-9397-08002B2CF9AE}" pid="3" name="KSOProductBuildVer">
    <vt:lpwstr>1049-12.2.0.13489</vt:lpwstr>
  </property>
</Properties>
</file>