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70" r:id="rId3"/>
    <p:sldId id="271" r:id="rId4"/>
    <p:sldId id="272" r:id="rId5"/>
    <p:sldId id="262" r:id="rId6"/>
    <p:sldId id="273" r:id="rId7"/>
    <p:sldId id="263" r:id="rId8"/>
    <p:sldId id="259" r:id="rId9"/>
    <p:sldId id="274" r:id="rId10"/>
    <p:sldId id="257" r:id="rId11"/>
    <p:sldId id="260" r:id="rId12"/>
    <p:sldId id="265" r:id="rId13"/>
    <p:sldId id="258" r:id="rId14"/>
    <p:sldId id="268" r:id="rId15"/>
    <p:sldId id="275" r:id="rId16"/>
    <p:sldId id="261" r:id="rId17"/>
    <p:sldId id="269" r:id="rId18"/>
    <p:sldId id="276" r:id="rId19"/>
    <p:sldId id="277" r:id="rId20"/>
  </p:sldIdLst>
  <p:sldSz cx="9144000" cy="6858000" type="screen4x3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85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1416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28650" y="1435100"/>
            <a:ext cx="7772400" cy="965199"/>
          </a:xfrm>
          <a:solidFill>
            <a:schemeClr val="accent4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none"/>
        </p:style>
        <p:txBody>
          <a:bodyPr anchor="b"/>
          <a:lstStyle>
            <a:lvl1pPr algn="ctr">
              <a:defRPr sz="6000"/>
            </a:lvl1pPr>
          </a:lstStyle>
          <a:p>
            <a:r>
              <a:rPr lang="ru-RU" dirty="0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65200" y="2725738"/>
            <a:ext cx="6858000" cy="474662"/>
          </a:xfrm>
          <a:solidFill>
            <a:schemeClr val="lt1">
              <a:alpha val="74000"/>
            </a:schemeClr>
          </a:solidFill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E86549-E974-40FA-9CA6-8066BA47B9BD}" type="datetimeFigureOut">
              <a:rPr lang="ru-RU"/>
              <a:pPr>
                <a:defRPr/>
              </a:pPr>
              <a:t>23.03.2020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AD471AE-1703-4923-9AC8-C5DD426BB1FD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EA909F-2289-4D64-A589-184EC2D8FC78}" type="datetimeFigureOut">
              <a:rPr lang="ru-RU"/>
              <a:pPr>
                <a:defRPr/>
              </a:pPr>
              <a:t>23.03.2020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D2495A5-8F4D-47A9-BD26-2958D9BB140F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7C0E1E-0526-4B62-A49C-1034CE1392EF}" type="datetimeFigureOut">
              <a:rPr lang="ru-RU"/>
              <a:pPr>
                <a:defRPr/>
              </a:pPr>
              <a:t>23.03.2020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1B50095-AFCC-43F3-92F5-010A4819A126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4">
              <a:lumMod val="60000"/>
              <a:lumOff val="40000"/>
            </a:schemeClr>
          </a:solidFill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none"/>
        </p:style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chemeClr val="lt1">
              <a:alpha val="81000"/>
            </a:schemeClr>
          </a:solidFill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5D7064-131E-4644-AE50-B80ACD3EFEE0}" type="datetimeFigureOut">
              <a:rPr lang="ru-RU"/>
              <a:pPr>
                <a:defRPr/>
              </a:pPr>
              <a:t>23.03.2020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905B670-5D21-48EE-B461-1FCFFF275888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E8C9BD-A519-4166-A632-003523A604ED}" type="datetimeFigureOut">
              <a:rPr lang="ru-RU"/>
              <a:pPr>
                <a:defRPr/>
              </a:pPr>
              <a:t>23.03.2020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F2E9EAD-D473-4233-B805-908E798E8317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1F6142-329C-4E47-918A-294FCCD35BBC}" type="datetimeFigureOut">
              <a:rPr lang="ru-RU"/>
              <a:pPr>
                <a:defRPr/>
              </a:pPr>
              <a:t>23.03.2020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B0AF412-3CB7-4E9C-8CFB-536EFDF9FEA3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23C422-3E6D-4940-A07A-3B27A47F85E2}" type="datetimeFigureOut">
              <a:rPr lang="ru-RU"/>
              <a:pPr>
                <a:defRPr/>
              </a:pPr>
              <a:t>23.03.2020</a:t>
            </a:fld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67024AB-CAB0-4D4A-BD21-04C7CEFD523A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5A38CB-F83C-4495-AF82-2E1EC859CA87}" type="datetimeFigureOut">
              <a:rPr lang="ru-RU"/>
              <a:pPr>
                <a:defRPr/>
              </a:pPr>
              <a:t>23.03.2020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F90ACAE-0B4B-42E3-8606-862045DB5661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CC508D-8163-42B1-9B6E-13B71B90E190}" type="datetimeFigureOut">
              <a:rPr lang="ru-RU"/>
              <a:pPr>
                <a:defRPr/>
              </a:pPr>
              <a:t>23.03.2020</a:t>
            </a:fld>
            <a:endParaRPr lang="ru-RU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2BAA3E8-2591-4FD1-8822-E699A233428C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5983DF-2FB5-419D-B24B-4381A81DA80F}" type="datetimeFigureOut">
              <a:rPr lang="ru-RU"/>
              <a:pPr>
                <a:defRPr/>
              </a:pPr>
              <a:t>23.03.2020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1742C29-C676-4215-90BB-BB220EE0EB40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029DE2-BB7B-400C-8A80-74ED70BA5A0B}" type="datetimeFigureOut">
              <a:rPr lang="ru-RU"/>
              <a:pPr>
                <a:defRPr/>
              </a:pPr>
              <a:t>23.03.2020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78F9330-4CC5-4CF7-A86F-71992C2DC7A3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28650" y="365125"/>
            <a:ext cx="7886700" cy="1325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28650" y="1825625"/>
            <a:ext cx="7886700" cy="435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CFBE2A0C-AD32-4938-9C46-9DD0950E9161}" type="datetimeFigureOut">
              <a:rPr lang="ru-RU"/>
              <a:pPr>
                <a:defRPr/>
              </a:pPr>
              <a:t>23.03.2020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fld id="{08FBD3E8-D25B-4D96-ACFF-7E5FC0B8AAC4}" type="slidenum">
              <a:rPr lang="ru-RU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9pPr>
    </p:titleStyle>
    <p:bodyStyle>
      <a:lvl1pPr marL="228600" indent="-228600" algn="l" rtl="0" fontAlgn="base">
        <a:lnSpc>
          <a:spcPct val="90000"/>
        </a:lnSpc>
        <a:spcBef>
          <a:spcPts val="1000"/>
        </a:spcBef>
        <a:spcAft>
          <a:spcPct val="0"/>
        </a:spcAft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34096" y="1700010"/>
            <a:ext cx="8023537" cy="2240924"/>
          </a:xfrm>
          <a:noFill/>
          <a:ln>
            <a:noFill/>
          </a:ln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6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Проект: </a:t>
            </a:r>
            <a:br>
              <a:rPr lang="ru-RU" sz="6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7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«Весёлый огород</a:t>
            </a:r>
            <a:br>
              <a:rPr lang="ru-RU" sz="7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7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на подоконнике»</a:t>
            </a:r>
            <a:endParaRPr lang="ru-RU" sz="73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51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61375" y="449431"/>
            <a:ext cx="5982971" cy="474662"/>
          </a:xfrm>
          <a:solidFill>
            <a:schemeClr val="bg1">
              <a:alpha val="74117"/>
            </a:schemeClr>
          </a:solidFill>
        </p:spPr>
        <p:txBody>
          <a:bodyPr/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МДОУ детский сад №5 р.п. Земетчино</a:t>
            </a: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 bwMode="auto">
          <a:xfrm>
            <a:off x="2498501" y="4432516"/>
            <a:ext cx="5377726" cy="1377269"/>
          </a:xfrm>
          <a:prstGeom prst="rect">
            <a:avLst/>
          </a:prstGeom>
          <a:solidFill>
            <a:schemeClr val="bg1">
              <a:alpha val="74117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Авторы: Чернова</a:t>
            </a:r>
            <a:r>
              <a:rPr kumimoji="0" lang="ru-RU" sz="2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Рима Равильевна</a:t>
            </a:r>
          </a:p>
          <a:p>
            <a:pPr marL="0" marR="0" lvl="0" indent="0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Лагутова Людмила Альбертовна</a:t>
            </a:r>
          </a:p>
          <a:p>
            <a:pPr marL="0" marR="0" lvl="0" indent="0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ru-RU" sz="2400" baseline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воспитатели</a:t>
            </a:r>
            <a:endParaRPr kumimoji="0" lang="ru-RU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/>
          <a:srcRect l="39719" t="13363" r="40000" b="23758"/>
          <a:stretch/>
        </p:blipFill>
        <p:spPr>
          <a:xfrm>
            <a:off x="5917038" y="426625"/>
            <a:ext cx="2906118" cy="506552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/>
          <a:srcRect l="39578" t="12861" r="39719" b="25963"/>
          <a:stretch/>
        </p:blipFill>
        <p:spPr>
          <a:xfrm>
            <a:off x="132588" y="426625"/>
            <a:ext cx="3016767" cy="501164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4"/>
          <a:srcRect l="39437" t="17370" r="40000" b="22256"/>
          <a:stretch/>
        </p:blipFill>
        <p:spPr>
          <a:xfrm>
            <a:off x="3390745" y="2072836"/>
            <a:ext cx="2284903" cy="3771655"/>
          </a:xfrm>
          <a:prstGeom prst="rect">
            <a:avLst/>
          </a:prstGeom>
        </p:spPr>
      </p:pic>
      <p:sp>
        <p:nvSpPr>
          <p:cNvPr id="5" name="Подзаголовок 2"/>
          <p:cNvSpPr txBox="1">
            <a:spLocks/>
          </p:cNvSpPr>
          <p:nvPr/>
        </p:nvSpPr>
        <p:spPr bwMode="auto">
          <a:xfrm>
            <a:off x="3227255" y="426625"/>
            <a:ext cx="2611885" cy="1362988"/>
          </a:xfrm>
          <a:prstGeom prst="rect">
            <a:avLst/>
          </a:prstGeom>
          <a:solidFill>
            <a:schemeClr val="bg1">
              <a:alpha val="74117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«Поливать – не забывай!»</a:t>
            </a:r>
          </a:p>
        </p:txBody>
      </p:sp>
    </p:spTree>
    <p:extLst>
      <p:ext uri="{BB962C8B-B14F-4D97-AF65-F5344CB8AC3E}">
        <p14:creationId xmlns:p14="http://schemas.microsoft.com/office/powerpoint/2010/main" val="228327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3507" y="426459"/>
            <a:ext cx="3233187" cy="574788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35" r="17551"/>
          <a:stretch/>
        </p:blipFill>
        <p:spPr>
          <a:xfrm>
            <a:off x="994610" y="869862"/>
            <a:ext cx="4197163" cy="3592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8882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2436" y="356839"/>
            <a:ext cx="3098645" cy="550870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349" y="335155"/>
            <a:ext cx="3110842" cy="5530386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32"/>
          <a:stretch/>
        </p:blipFill>
        <p:spPr>
          <a:xfrm>
            <a:off x="183720" y="585590"/>
            <a:ext cx="1985181" cy="1276663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938" b="22219"/>
          <a:stretch/>
        </p:blipFill>
        <p:spPr>
          <a:xfrm>
            <a:off x="171569" y="2453268"/>
            <a:ext cx="2009481" cy="1126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3417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2769" y="3278328"/>
            <a:ext cx="6077417" cy="341854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763" y="176893"/>
            <a:ext cx="5513662" cy="310143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92459" y="203344"/>
            <a:ext cx="2597727" cy="3074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688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992"/>
          <a:stretch/>
        </p:blipFill>
        <p:spPr>
          <a:xfrm>
            <a:off x="5149516" y="405925"/>
            <a:ext cx="3617341" cy="598119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682" y="351558"/>
            <a:ext cx="3395003" cy="6035561"/>
          </a:xfrm>
          <a:prstGeom prst="rect">
            <a:avLst/>
          </a:prstGeom>
        </p:spPr>
      </p:pic>
      <p:sp>
        <p:nvSpPr>
          <p:cNvPr id="4" name="Подзаголовок 2"/>
          <p:cNvSpPr txBox="1">
            <a:spLocks/>
          </p:cNvSpPr>
          <p:nvPr/>
        </p:nvSpPr>
        <p:spPr bwMode="auto">
          <a:xfrm>
            <a:off x="3077833" y="140325"/>
            <a:ext cx="2905873" cy="936953"/>
          </a:xfrm>
          <a:prstGeom prst="rect">
            <a:avLst/>
          </a:prstGeom>
          <a:solidFill>
            <a:schemeClr val="bg1">
              <a:alpha val="74117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«Дидактические игры»</a:t>
            </a:r>
          </a:p>
        </p:txBody>
      </p:sp>
    </p:spTree>
    <p:extLst>
      <p:ext uri="{BB962C8B-B14F-4D97-AF65-F5344CB8AC3E}">
        <p14:creationId xmlns:p14="http://schemas.microsoft.com/office/powerpoint/2010/main" val="4038218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одзаголовок 2"/>
          <p:cNvSpPr txBox="1">
            <a:spLocks/>
          </p:cNvSpPr>
          <p:nvPr/>
        </p:nvSpPr>
        <p:spPr bwMode="auto">
          <a:xfrm>
            <a:off x="1043560" y="482245"/>
            <a:ext cx="7442714" cy="5405207"/>
          </a:xfrm>
          <a:prstGeom prst="rect">
            <a:avLst/>
          </a:prstGeom>
          <a:solidFill>
            <a:schemeClr val="bg1">
              <a:alpha val="74117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ЭТАП ТРЕТИЙ:</a:t>
            </a:r>
          </a:p>
          <a:p>
            <a:pPr marL="0" marR="0" lvl="0" indent="0" algn="ctr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ru-RU" sz="4400" b="1" noProof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ЗАКЛЮЧИТЕЛЬНЫЙ</a:t>
            </a:r>
          </a:p>
          <a:p>
            <a:pPr marL="0" marR="0" lvl="0" indent="0" algn="ctr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4400" b="1" i="0" u="none" strike="noStrike" kern="1200" cap="none" spc="0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(1 неделя)</a:t>
            </a:r>
          </a:p>
          <a:p>
            <a:pPr marL="0" marR="0" lvl="0" indent="0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Проводили анализ и обобщение результатов, полученных в процессе исследовательской деятельности детей. </a:t>
            </a:r>
          </a:p>
          <a:p>
            <a:pPr marL="0" marR="0" lvl="0" indent="0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Оформили выставку рисунков «Зелень с нашей грядки».</a:t>
            </a:r>
            <a:endParaRPr kumimoji="0" lang="ru-RU" sz="360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2905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398" y="577516"/>
            <a:ext cx="5363410" cy="301691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1808" y="233614"/>
            <a:ext cx="3293645" cy="5855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8391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2947" y="1547061"/>
            <a:ext cx="7288462" cy="4099760"/>
          </a:xfrm>
          <a:prstGeom prst="rect">
            <a:avLst/>
          </a:prstGeom>
        </p:spPr>
      </p:pic>
      <p:sp>
        <p:nvSpPr>
          <p:cNvPr id="5" name="Подзаголовок 2"/>
          <p:cNvSpPr txBox="1">
            <a:spLocks/>
          </p:cNvSpPr>
          <p:nvPr/>
        </p:nvSpPr>
        <p:spPr bwMode="auto">
          <a:xfrm>
            <a:off x="2496095" y="433645"/>
            <a:ext cx="4542167" cy="936953"/>
          </a:xfrm>
          <a:prstGeom prst="rect">
            <a:avLst/>
          </a:prstGeom>
          <a:solidFill>
            <a:schemeClr val="bg1">
              <a:alpha val="74117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Выставка рисунков «Зелень с нашей грядки»</a:t>
            </a:r>
          </a:p>
        </p:txBody>
      </p:sp>
    </p:spTree>
    <p:extLst>
      <p:ext uri="{BB962C8B-B14F-4D97-AF65-F5344CB8AC3E}">
        <p14:creationId xmlns:p14="http://schemas.microsoft.com/office/powerpoint/2010/main" val="1836435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одзаголовок 2"/>
          <p:cNvSpPr txBox="1">
            <a:spLocks/>
          </p:cNvSpPr>
          <p:nvPr/>
        </p:nvSpPr>
        <p:spPr bwMode="auto">
          <a:xfrm>
            <a:off x="867096" y="450161"/>
            <a:ext cx="7827724" cy="5405207"/>
          </a:xfrm>
          <a:prstGeom prst="rect">
            <a:avLst/>
          </a:prstGeom>
          <a:solidFill>
            <a:schemeClr val="bg1">
              <a:alpha val="74117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По реализации проекта были получены</a:t>
            </a:r>
            <a:r>
              <a:rPr kumimoji="0" lang="ru-RU" sz="36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следующие результаты:</a:t>
            </a:r>
          </a:p>
          <a:p>
            <a:pPr marL="742950" marR="0" lvl="0" indent="-742950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itchFamily="34" charset="0"/>
              <a:buAutoNum type="arabicPeriod"/>
              <a:tabLst/>
              <a:defRPr/>
            </a:pP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Дети познакомились с культурными растениями.</a:t>
            </a:r>
          </a:p>
          <a:p>
            <a:pPr marL="742950" marR="0" lvl="0" indent="-742950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itchFamily="34" charset="0"/>
              <a:buAutoNum type="arabicPeriod"/>
              <a:tabLst/>
              <a:defRPr/>
            </a:pPr>
            <a:r>
              <a:rPr kumimoji="0" lang="ru-RU" sz="36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Увидели многообразие посевного</a:t>
            </a:r>
            <a:r>
              <a:rPr kumimoji="0" lang="ru-RU" sz="360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материала.</a:t>
            </a:r>
          </a:p>
          <a:p>
            <a:pPr marL="742950" marR="0" lvl="0" indent="-742950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itchFamily="34" charset="0"/>
              <a:buAutoNum type="arabicPeriod"/>
              <a:tabLst/>
              <a:defRPr/>
            </a:pP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Стали бережнее относиться к растительному миру.</a:t>
            </a:r>
          </a:p>
          <a:p>
            <a:pPr marL="742950" marR="0" lvl="0" indent="-742950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itchFamily="34" charset="0"/>
              <a:buAutoNum type="arabicPeriod"/>
              <a:tabLst/>
              <a:defRPr/>
            </a:pPr>
            <a:r>
              <a:rPr kumimoji="0" lang="ru-RU" sz="36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kumimoji="0" lang="ru-RU" sz="360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группе был создан огород на окне.</a:t>
            </a:r>
            <a:endParaRPr kumimoji="0" lang="ru-RU" sz="360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6634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 txBox="1">
            <a:spLocks/>
          </p:cNvSpPr>
          <p:nvPr/>
        </p:nvSpPr>
        <p:spPr bwMode="auto">
          <a:xfrm>
            <a:off x="4459705" y="352927"/>
            <a:ext cx="4443663" cy="5871409"/>
          </a:xfrm>
          <a:prstGeom prst="rect">
            <a:avLst/>
          </a:prstGeom>
          <a:solidFill>
            <a:schemeClr val="bg1">
              <a:alpha val="74117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***</a:t>
            </a:r>
          </a:p>
          <a:p>
            <a:pPr marL="0" marR="0" lvl="0" indent="0" algn="ctr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Удивляется народ:</a:t>
            </a:r>
          </a:p>
          <a:p>
            <a:pPr marL="0" marR="0" lvl="0" indent="0" algn="ctr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Что</a:t>
            </a:r>
            <a:r>
              <a:rPr kumimoji="0" lang="ru-RU" sz="24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за чудо огород?</a:t>
            </a:r>
          </a:p>
          <a:p>
            <a:pPr marL="0" marR="0" lvl="0" indent="0" algn="ctr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ru-RU" sz="2400" b="1" baseline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Здесь редис и салат,</a:t>
            </a:r>
          </a:p>
          <a:p>
            <a:pPr marL="0" marR="0" lvl="0" indent="0" algn="ctr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24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Лук, петрушка и шпинат.</a:t>
            </a:r>
          </a:p>
          <a:p>
            <a:pPr marL="0" marR="0" lvl="0" indent="0" algn="ctr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ru-RU" sz="2400" b="1" baseline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Помидоры, огурцы</a:t>
            </a:r>
          </a:p>
          <a:p>
            <a:pPr marL="0" marR="0" lvl="0" indent="0" algn="ctr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24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Зреют дружно-молодцы!</a:t>
            </a:r>
          </a:p>
          <a:p>
            <a:pPr marL="0" marR="0" lvl="0" indent="0" algn="ctr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ru-RU" sz="2400" b="1" baseline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картофель, и капуста</a:t>
            </a:r>
          </a:p>
          <a:p>
            <a:pPr marL="0" marR="0" lvl="0" indent="0" algn="ctr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24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Растут на грядках густо-густо.</a:t>
            </a:r>
          </a:p>
          <a:p>
            <a:pPr marL="0" marR="0" lvl="0" indent="0" algn="ctr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ru-RU" sz="2400" b="1" baseline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все дружно говорят:</a:t>
            </a:r>
          </a:p>
          <a:p>
            <a:pPr marL="0" marR="0" lvl="0" indent="0" algn="ctr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«Мы растём здесь для ребят.</a:t>
            </a:r>
          </a:p>
          <a:p>
            <a:pPr marL="0" marR="0" lvl="0" indent="0" algn="ctr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 усердие и труд</a:t>
            </a:r>
          </a:p>
          <a:p>
            <a:pPr marL="0" marR="0" lvl="0" indent="0" algn="ctr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Урожай весь соберут».</a:t>
            </a:r>
            <a:endParaRPr kumimoji="0" lang="ru-RU" sz="240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411" y="672958"/>
            <a:ext cx="2942632" cy="52313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2747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одзаголовок 2"/>
          <p:cNvSpPr txBox="1">
            <a:spLocks/>
          </p:cNvSpPr>
          <p:nvPr/>
        </p:nvSpPr>
        <p:spPr bwMode="auto">
          <a:xfrm>
            <a:off x="1074822" y="625639"/>
            <a:ext cx="7459578" cy="4732424"/>
          </a:xfrm>
          <a:prstGeom prst="rect">
            <a:avLst/>
          </a:prstGeom>
          <a:solidFill>
            <a:schemeClr val="bg1">
              <a:alpha val="74117"/>
            </a:schemeClr>
          </a:solidFill>
          <a:ln w="9525">
            <a:noFill/>
            <a:miter lim="800000"/>
            <a:headEnd/>
            <a:tailEnd/>
          </a:ln>
          <a:effectLst>
            <a:outerShdw blurRad="50800" dist="50800" dir="5400000" algn="ctr" rotWithShape="0">
              <a:srgbClr val="000000">
                <a:alpha val="17000"/>
              </a:srgbClr>
            </a:outerShdw>
            <a:reflection endPos="0" dist="50800" dir="5400000" sy="-100000" algn="bl" rotWithShape="0"/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Проект</a:t>
            </a:r>
            <a:r>
              <a:rPr kumimoji="0" lang="ru-RU" sz="28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kumimoji="0" lang="ru-RU" sz="280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краткосрочный</a:t>
            </a:r>
          </a:p>
          <a:p>
            <a:pPr marL="0" marR="0" lvl="0" indent="0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ru-RU" sz="2800" b="1" baseline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 проекта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познавательно-исследовательский, творческий</a:t>
            </a:r>
          </a:p>
          <a:p>
            <a:pPr marL="0" marR="0" lvl="0" indent="0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Продолжительность</a:t>
            </a:r>
            <a:r>
              <a:rPr kumimoji="0" lang="ru-RU" sz="28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kumimoji="0" lang="en-US" sz="28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kumimoji="0" lang="ru-RU" sz="28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месяц</a:t>
            </a:r>
            <a:r>
              <a:rPr kumimoji="0" lang="ru-RU" sz="280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(март)</a:t>
            </a:r>
          </a:p>
          <a:p>
            <a:pPr marL="0" marR="0" lvl="0" indent="0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ru-RU" sz="2800" b="1" baseline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Участники проекта</a:t>
            </a:r>
            <a:r>
              <a:rPr lang="ru-RU" sz="2800" baseline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дети 2-й младшей группы, воспитатели</a:t>
            </a:r>
          </a:p>
          <a:p>
            <a:pPr eaLnBrk="1" hangingPunct="1">
              <a:lnSpc>
                <a:spcPct val="90000"/>
              </a:lnSpc>
              <a:spcBef>
                <a:spcPts val="1000"/>
              </a:spcBef>
              <a:defRPr/>
            </a:pP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формирование у детей интереса к опытнической и исследовательской деятельности по выращиванию культурных растений в комнатных условиях.</a:t>
            </a:r>
          </a:p>
          <a:p>
            <a:pPr marL="0" marR="0" lvl="0" indent="0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320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8559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одзаголовок 2"/>
          <p:cNvSpPr txBox="1">
            <a:spLocks/>
          </p:cNvSpPr>
          <p:nvPr/>
        </p:nvSpPr>
        <p:spPr bwMode="auto">
          <a:xfrm>
            <a:off x="433137" y="208547"/>
            <a:ext cx="8502316" cy="6464968"/>
          </a:xfrm>
          <a:prstGeom prst="rect">
            <a:avLst/>
          </a:prstGeom>
          <a:solidFill>
            <a:schemeClr val="bg1">
              <a:alpha val="74117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</a:t>
            </a:r>
          </a:p>
          <a:p>
            <a:pPr marL="0" marR="0" lvl="0" indent="0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Образовательные:</a:t>
            </a:r>
          </a:p>
          <a:p>
            <a:pPr marL="514350" marR="0" lvl="0" indent="-514350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itchFamily="34" charset="0"/>
              <a:buAutoNum type="arabicPeriod"/>
              <a:tabLst/>
              <a:defRPr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Расширить знания детей о культурных растениях.</a:t>
            </a:r>
          </a:p>
          <a:p>
            <a:pPr marL="514350" marR="0" lvl="0" indent="-514350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itchFamily="34" charset="0"/>
              <a:buAutoNum type="arabicPeriod"/>
              <a:tabLst/>
              <a:defRPr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Продолжить знакомить детей с особенностями выращивания культурных растений (лук, петрушка, укроп).</a:t>
            </a:r>
          </a:p>
          <a:p>
            <a:pPr marL="514350" marR="0" lvl="0" indent="-514350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itchFamily="34" charset="0"/>
              <a:buAutoNum type="arabicPeriod"/>
              <a:tabLst/>
              <a:defRPr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Обобщать представление детей о необходимости света, тепла, влаги, почвы для роста растений.</a:t>
            </a:r>
          </a:p>
          <a:p>
            <a:pPr marL="514350" marR="0" lvl="0" indent="-514350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itchFamily="34" charset="0"/>
              <a:buAutoNum type="arabicPeriod"/>
              <a:tabLst/>
              <a:defRPr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Продолжать формировать умение детей ухаживать за растениями в комнатных условиях.</a:t>
            </a:r>
          </a:p>
          <a:p>
            <a:pPr marL="514350" marR="0" lvl="0" indent="-514350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itchFamily="34" charset="0"/>
              <a:buAutoNum type="arabicPeriod"/>
              <a:tabLst/>
              <a:defRPr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Развивать чувство ответственности за благополучное состояние растений (полив, взрыхление).</a:t>
            </a:r>
          </a:p>
          <a:p>
            <a:pPr marL="514350" marR="0" lvl="0" indent="-514350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itchFamily="34" charset="0"/>
              <a:buAutoNum type="arabicPeriod"/>
              <a:tabLst/>
              <a:defRPr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Продолжать развивать наблюдательность – умение замечать изменения в росте растений, связывать их с условиями, в которых они находятся, правильно отражать наблюдения в рисунке.</a:t>
            </a:r>
          </a:p>
          <a:p>
            <a:pPr marL="514350" marR="0" lvl="0" indent="-514350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itchFamily="34" charset="0"/>
              <a:buAutoNum type="arabicPeriod"/>
              <a:tabLst/>
              <a:defRPr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Воспитывать уважение к труду, бережное отношение к его результатам.</a:t>
            </a:r>
          </a:p>
          <a:p>
            <a:pPr marL="514350" marR="0" lvl="0" indent="-514350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itchFamily="34" charset="0"/>
              <a:buAutoNum type="arabicPeriod"/>
              <a:tabLst/>
              <a:defRPr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Развивать познавательные и творческие способности.</a:t>
            </a:r>
          </a:p>
          <a:p>
            <a:pPr marL="0" marR="0" lvl="0" indent="0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lang="ru-RU" sz="2000" baseline="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8010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одзаголовок 2"/>
          <p:cNvSpPr txBox="1">
            <a:spLocks/>
          </p:cNvSpPr>
          <p:nvPr/>
        </p:nvSpPr>
        <p:spPr bwMode="auto">
          <a:xfrm>
            <a:off x="1074822" y="625639"/>
            <a:ext cx="7459578" cy="5390150"/>
          </a:xfrm>
          <a:prstGeom prst="rect">
            <a:avLst/>
          </a:prstGeom>
          <a:solidFill>
            <a:schemeClr val="bg1">
              <a:alpha val="74117"/>
            </a:schemeClr>
          </a:solidFill>
          <a:ln w="9525">
            <a:noFill/>
            <a:miter lim="800000"/>
            <a:headEnd/>
            <a:tailEnd/>
          </a:ln>
          <a:effectLst>
            <a:outerShdw blurRad="50800" dist="50800" dir="5400000" algn="ctr" rotWithShape="0">
              <a:srgbClr val="000000">
                <a:alpha val="17000"/>
              </a:srgbClr>
            </a:outerShdw>
            <a:reflection endPos="0" dist="50800" dir="5400000" sy="-100000" algn="bl" rotWithShape="0"/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Предполагаемый</a:t>
            </a:r>
            <a:r>
              <a:rPr kumimoji="0" lang="ru-RU" sz="28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результат:</a:t>
            </a:r>
          </a:p>
          <a:p>
            <a:pPr marL="514350" marR="0" lvl="0" indent="-514350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itchFamily="34" charset="0"/>
              <a:buAutoNum type="arabicPeriod"/>
              <a:tabLst/>
              <a:defRPr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Дети познакомятся с культурными растениями.</a:t>
            </a:r>
          </a:p>
          <a:p>
            <a:pPr marL="514350" marR="0" lvl="0" indent="-514350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itchFamily="34" charset="0"/>
              <a:buAutoNum type="arabicPeriod"/>
              <a:tabLst/>
              <a:defRPr/>
            </a:pPr>
            <a:r>
              <a:rPr kumimoji="0" lang="ru-RU" sz="28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С помощью исследовательской</a:t>
            </a:r>
            <a:r>
              <a:rPr kumimoji="0" lang="ru-RU" sz="280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работы дети должны будут выявить многообразие и разнообразие посевного материала.</a:t>
            </a:r>
          </a:p>
          <a:p>
            <a:pPr marL="514350" marR="0" lvl="0" indent="-514350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itchFamily="34" charset="0"/>
              <a:buAutoNum type="arabicPeriod"/>
              <a:tabLst/>
              <a:defRPr/>
            </a:pPr>
            <a:r>
              <a:rPr lang="ru-RU" sz="2800" baseline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детей будет формироваться бережное отношение к растительному миру.</a:t>
            </a:r>
          </a:p>
          <a:p>
            <a:pPr marL="514350" marR="0" lvl="0" indent="-514350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itchFamily="34" charset="0"/>
              <a:buAutoNum type="arabicPeriod"/>
              <a:tabLst/>
              <a:defRPr/>
            </a:pPr>
            <a:r>
              <a:rPr kumimoji="0" lang="ru-RU" sz="28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</a:t>
            </a:r>
            <a:r>
              <a:rPr kumimoji="0" lang="ru-RU" sz="280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у детей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уважительного отношения к труду.</a:t>
            </a:r>
          </a:p>
          <a:p>
            <a:pPr marL="514350" marR="0" lvl="0" indent="-514350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itchFamily="34" charset="0"/>
              <a:buAutoNum type="arabicPeriod"/>
              <a:tabLst/>
              <a:defRPr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в группе огорода на подоконнике.</a:t>
            </a:r>
          </a:p>
          <a:p>
            <a:pPr marL="514350" marR="0" lvl="0" indent="-514350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itchFamily="34" charset="0"/>
              <a:buAutoNum type="arabicPeriod"/>
              <a:tabLst/>
              <a:defRPr/>
            </a:pPr>
            <a:endParaRPr kumimoji="0" lang="ru-RU" sz="320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012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одзаголовок 2"/>
          <p:cNvSpPr txBox="1">
            <a:spLocks/>
          </p:cNvSpPr>
          <p:nvPr/>
        </p:nvSpPr>
        <p:spPr bwMode="auto">
          <a:xfrm>
            <a:off x="1412528" y="1188098"/>
            <a:ext cx="6656649" cy="3030976"/>
          </a:xfrm>
          <a:prstGeom prst="rect">
            <a:avLst/>
          </a:prstGeom>
          <a:solidFill>
            <a:schemeClr val="bg1">
              <a:alpha val="74117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6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ЭТАПЫ</a:t>
            </a:r>
            <a:r>
              <a:rPr kumimoji="0" lang="ru-RU" sz="66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РАБОТЫ НАД ПРОЕКТОМ</a:t>
            </a:r>
            <a:endParaRPr kumimoji="0" lang="ru-RU" sz="66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9891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одзаголовок 2"/>
          <p:cNvSpPr txBox="1">
            <a:spLocks/>
          </p:cNvSpPr>
          <p:nvPr/>
        </p:nvSpPr>
        <p:spPr bwMode="auto">
          <a:xfrm>
            <a:off x="1043560" y="482245"/>
            <a:ext cx="7442714" cy="5405207"/>
          </a:xfrm>
          <a:prstGeom prst="rect">
            <a:avLst/>
          </a:prstGeom>
          <a:solidFill>
            <a:schemeClr val="bg1">
              <a:alpha val="74117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ЭТАП ПЕРВЫЙ:</a:t>
            </a:r>
          </a:p>
          <a:p>
            <a:pPr marL="0" marR="0" lvl="0" indent="0" algn="ctr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ru-RU" sz="4400" b="1" noProof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ПОДГОТОВИТЕЛЬНЫЙ</a:t>
            </a:r>
          </a:p>
          <a:p>
            <a:pPr marL="0" marR="0" lvl="0" indent="0" algn="ctr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4400" b="1" i="0" u="none" strike="noStrike" kern="1200" cap="none" spc="0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(1 неделя)</a:t>
            </a:r>
          </a:p>
          <a:p>
            <a:pPr marL="0" marR="0" lvl="0" indent="0" algn="ctr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группе детского сада разбили огород на подоконнике. Изготовили таблицы-указатели с названиями растений (датой посадки первых всходов). Подобрали художественную литературу: поговорки, стихи, сказки, загадки об овощах.</a:t>
            </a:r>
            <a:endParaRPr kumimoji="0" lang="ru-RU" sz="320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2231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7886"/>
          <a:stretch/>
        </p:blipFill>
        <p:spPr>
          <a:xfrm>
            <a:off x="3750874" y="589449"/>
            <a:ext cx="4591021" cy="5069615"/>
          </a:xfrm>
          <a:prstGeom prst="rect">
            <a:avLst/>
          </a:prstGeom>
        </p:spPr>
      </p:pic>
      <p:sp>
        <p:nvSpPr>
          <p:cNvPr id="3" name="Подзаголовок 2"/>
          <p:cNvSpPr txBox="1">
            <a:spLocks/>
          </p:cNvSpPr>
          <p:nvPr/>
        </p:nvSpPr>
        <p:spPr bwMode="auto">
          <a:xfrm>
            <a:off x="946484" y="1761268"/>
            <a:ext cx="2611885" cy="1362988"/>
          </a:xfrm>
          <a:prstGeom prst="rect">
            <a:avLst/>
          </a:prstGeom>
          <a:solidFill>
            <a:schemeClr val="bg1">
              <a:alpha val="74117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«Как сажали </a:t>
            </a:r>
          </a:p>
          <a:p>
            <a:pPr marL="0" marR="0" lvl="0" indent="0" algn="ctr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мы лучок»</a:t>
            </a:r>
          </a:p>
        </p:txBody>
      </p:sp>
    </p:spTree>
    <p:extLst>
      <p:ext uri="{BB962C8B-B14F-4D97-AF65-F5344CB8AC3E}">
        <p14:creationId xmlns:p14="http://schemas.microsoft.com/office/powerpoint/2010/main" val="289606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146" b="26504"/>
          <a:stretch/>
        </p:blipFill>
        <p:spPr>
          <a:xfrm>
            <a:off x="970216" y="1165351"/>
            <a:ext cx="3635586" cy="383592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317"/>
          <a:stretch/>
        </p:blipFill>
        <p:spPr>
          <a:xfrm>
            <a:off x="4605802" y="591015"/>
            <a:ext cx="3857625" cy="4984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8371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одзаголовок 2"/>
          <p:cNvSpPr txBox="1">
            <a:spLocks/>
          </p:cNvSpPr>
          <p:nvPr/>
        </p:nvSpPr>
        <p:spPr bwMode="auto">
          <a:xfrm>
            <a:off x="1043560" y="482245"/>
            <a:ext cx="7442714" cy="5405207"/>
          </a:xfrm>
          <a:prstGeom prst="rect">
            <a:avLst/>
          </a:prstGeom>
          <a:solidFill>
            <a:schemeClr val="bg1">
              <a:alpha val="74117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ЭТАП ВТОРОЙ:</a:t>
            </a:r>
          </a:p>
          <a:p>
            <a:pPr marL="0" marR="0" lvl="0" indent="0" algn="ctr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ru-RU" sz="4400" b="1" noProof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ИССЛЕДОВАТЕЛЬСКИЙ</a:t>
            </a:r>
          </a:p>
          <a:p>
            <a:pPr marL="0" marR="0" lvl="0" indent="0" algn="ctr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4400" b="1" i="0" u="none" strike="noStrike" kern="1200" cap="none" spc="0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kumimoji="0" lang="ru-RU" sz="4400" b="1" i="0" u="none" strike="noStrike" kern="1200" cap="none" spc="0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неделя)</a:t>
            </a:r>
            <a:endParaRPr kumimoji="0" lang="ru-RU" sz="4400" b="1" i="0" u="none" strike="noStrike" kern="1200" cap="none" spc="0" normalizeH="0" baseline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ru-RU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Дети наблюдали за ростом растений.</a:t>
            </a:r>
          </a:p>
          <a:p>
            <a:pPr marL="0" marR="0" lvl="0" indent="0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Устанавливали связи: растения-земля, растения-вода, растения-человек.</a:t>
            </a:r>
          </a:p>
          <a:p>
            <a:pPr marL="0" marR="0" lvl="0" indent="0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25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 В процессе исследования дети познакомились с художественной литературой об овощах.</a:t>
            </a:r>
            <a:r>
              <a:rPr kumimoji="0" lang="ru-RU" sz="250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Рассматривали иллюстрации, картинки.</a:t>
            </a:r>
          </a:p>
          <a:p>
            <a:pPr marL="0" marR="0" lvl="0" indent="0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250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 Проводились занятия, дидактические игры, беседы. </a:t>
            </a:r>
            <a:endParaRPr kumimoji="0" lang="ru-RU" sz="250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1570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5186</TotalTime>
  <Words>463</Words>
  <Application>Microsoft Office PowerPoint</Application>
  <PresentationFormat>Экран (4:3)</PresentationFormat>
  <Paragraphs>67</Paragraphs>
  <Slides>19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4" baseType="lpstr">
      <vt:lpstr>Arial</vt:lpstr>
      <vt:lpstr>Calibri</vt:lpstr>
      <vt:lpstr>Calibri Light</vt:lpstr>
      <vt:lpstr>Times New Roman</vt:lpstr>
      <vt:lpstr>Тема Office</vt:lpstr>
      <vt:lpstr>Проект:  «Весёлый огород  на подоконнике»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Название презентации</dc:title>
  <dc:creator>Инна</dc:creator>
  <cp:lastModifiedBy>Юлия Чернова</cp:lastModifiedBy>
  <cp:revision>78</cp:revision>
  <dcterms:created xsi:type="dcterms:W3CDTF">2015-02-19T20:52:53Z</dcterms:created>
  <dcterms:modified xsi:type="dcterms:W3CDTF">2020-03-23T11:22:11Z</dcterms:modified>
</cp:coreProperties>
</file>